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Gill Sans" panose="020B0604020202020204" charset="0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816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Consider talking about: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Australia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New Zealand</a:t>
            </a:r>
            <a:endParaRPr/>
          </a:p>
        </p:txBody>
      </p:sp>
      <p:sp>
        <p:nvSpPr>
          <p:cNvPr id="130" name="Google Shape;130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>
            <a:spLocks noGrp="1"/>
          </p:cNvSpPr>
          <p:nvPr>
            <p:ph type="pic" idx="2"/>
          </p:nvPr>
        </p:nvSpPr>
        <p:spPr>
          <a:xfrm>
            <a:off x="6095999" y="0"/>
            <a:ext cx="6102097" cy="685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body" idx="1"/>
          </p:nvPr>
        </p:nvSpPr>
        <p:spPr>
          <a:xfrm>
            <a:off x="1115568" y="3549918"/>
            <a:ext cx="3794760" cy="2194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/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ftr" idx="11"/>
          </p:nvPr>
        </p:nvSpPr>
        <p:spPr>
          <a:xfrm>
            <a:off x="804672" y="6236208"/>
            <a:ext cx="5124797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body" idx="1"/>
          </p:nvPr>
        </p:nvSpPr>
        <p:spPr>
          <a:xfrm rot="5400000">
            <a:off x="4545009" y="324171"/>
            <a:ext cx="3101983" cy="7729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 rot="5400000">
            <a:off x="6810676" y="2779696"/>
            <a:ext cx="4983480" cy="1298608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 rot="5400000">
            <a:off x="2838640" y="329755"/>
            <a:ext cx="4983480" cy="6198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4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1"/>
          </p:nvPr>
        </p:nvSpPr>
        <p:spPr>
          <a:xfrm>
            <a:off x="1581912" y="2638044"/>
            <a:ext cx="4271771" cy="310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2"/>
          </p:nvPr>
        </p:nvSpPr>
        <p:spPr>
          <a:xfrm>
            <a:off x="6338315" y="2638044"/>
            <a:ext cx="4270247" cy="310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/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0" cap="none">
                <a:solidFill>
                  <a:srgbClr val="6B8890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body" idx="2"/>
          </p:nvPr>
        </p:nvSpPr>
        <p:spPr>
          <a:xfrm>
            <a:off x="1583436" y="3143250"/>
            <a:ext cx="4270248" cy="259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body" idx="3"/>
          </p:nvPr>
        </p:nvSpPr>
        <p:spPr>
          <a:xfrm>
            <a:off x="6338316" y="3143250"/>
            <a:ext cx="4253484" cy="259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4"/>
          </p:nvPr>
        </p:nvSpPr>
        <p:spPr>
          <a:xfrm>
            <a:off x="633831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/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0" cap="none">
                <a:solidFill>
                  <a:srgbClr val="6B8890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0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body" idx="1"/>
          </p:nvPr>
        </p:nvSpPr>
        <p:spPr>
          <a:xfrm>
            <a:off x="6736080" y="804672"/>
            <a:ext cx="4815840" cy="5248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92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•"/>
              <a:defRPr sz="1900">
                <a:solidFill>
                  <a:schemeClr val="dk1"/>
                </a:solidFill>
              </a:defRPr>
            </a:lvl1pPr>
            <a:lvl2pPr marL="914400" lvl="1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3pPr>
            <a:lvl4pPr marL="1828800" lvl="3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4pPr>
            <a:lvl5pPr marL="2286000" lvl="4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5pPr>
            <a:lvl6pPr marL="2743200" lvl="5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2"/>
          </p:nvPr>
        </p:nvSpPr>
        <p:spPr>
          <a:xfrm>
            <a:off x="1115568" y="3549918"/>
            <a:ext cx="3794760" cy="2194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/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804672" y="6236208"/>
            <a:ext cx="5124797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sz="2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sz="2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hyperlink" Target="http://commons.wikimedia.org/wiki/File:Kienzle_Taxameter_mit_Drucker.jpg" TargetMode="Externa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5"/>
          <p:cNvPicPr preferRelativeResize="0"/>
          <p:nvPr/>
        </p:nvPicPr>
        <p:blipFill rotWithShape="1">
          <a:blip r:embed="rId5">
            <a:alphaModFix/>
          </a:blip>
          <a:srcRect l="22163" r="13242" b="-1"/>
          <a:stretch/>
        </p:blipFill>
        <p:spPr>
          <a:xfrm>
            <a:off x="20" y="-7629"/>
            <a:ext cx="6095979" cy="68656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5" descr="TAXI in night traffic. Ljubljana, Slovenia."/>
          <p:cNvPicPr preferRelativeResize="0"/>
          <p:nvPr/>
        </p:nvPicPr>
        <p:blipFill rotWithShape="1">
          <a:blip r:embed="rId6">
            <a:alphaModFix/>
          </a:blip>
          <a:srcRect l="18101" r="16120"/>
          <a:stretch/>
        </p:blipFill>
        <p:spPr>
          <a:xfrm>
            <a:off x="6095999" y="10"/>
            <a:ext cx="609600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1431234" y="667274"/>
            <a:ext cx="8991600" cy="1757873"/>
          </a:xfrm>
          <a:prstGeom prst="rect">
            <a:avLst/>
          </a:prstGeom>
          <a:solidFill>
            <a:schemeClr val="dk1">
              <a:alpha val="60000"/>
            </a:schemeClr>
          </a:solidFill>
          <a:ln w="38100" cap="sq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Gill Sans"/>
              <a:buNone/>
            </a:pPr>
            <a:r>
              <a:rPr lang="en-US">
                <a:solidFill>
                  <a:schemeClr val="lt1"/>
                </a:solidFill>
              </a:rPr>
              <a:t>DC TAXI AND BIKESHARE DATA ANALYSIS</a:t>
            </a:r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subTitle" idx="1"/>
          </p:nvPr>
        </p:nvSpPr>
        <p:spPr>
          <a:xfrm>
            <a:off x="2782956" y="4820479"/>
            <a:ext cx="6861312" cy="1370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en-US" sz="3100">
                <a:solidFill>
                  <a:srgbClr val="FFFFFF"/>
                </a:solidFill>
              </a:rPr>
              <a:t>Group 17</a:t>
            </a:r>
            <a:endParaRPr/>
          </a:p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100"/>
              <a:buNone/>
            </a:pPr>
            <a:r>
              <a:rPr lang="en-US" sz="3100">
                <a:solidFill>
                  <a:srgbClr val="FFFFFF"/>
                </a:solidFill>
              </a:rPr>
              <a:t>Yifan Dang, Yupeng Cui, Beixuan Jia, Huimin Han, Yusheng Ge</a:t>
            </a:r>
            <a:endParaRPr/>
          </a:p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550"/>
              <a:buNone/>
            </a:pPr>
            <a:endParaRPr sz="1550">
              <a:solidFill>
                <a:srgbClr val="FFFFFF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CF719EC-7350-4EDA-A47F-B063CBF008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668"/>
    </mc:Choice>
    <mc:Fallback>
      <p:transition spd="slow" advTm="196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/>
          <p:nvPr/>
        </p:nvSpPr>
        <p:spPr>
          <a:xfrm>
            <a:off x="977894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2" name="Google Shape;112;p16"/>
          <p:cNvSpPr>
            <a:spLocks noGrp="1"/>
          </p:cNvSpPr>
          <p:nvPr>
            <p:ph type="title"/>
          </p:nvPr>
        </p:nvSpPr>
        <p:spPr>
          <a:xfrm>
            <a:off x="1121344" y="1586484"/>
            <a:ext cx="3685032" cy="368503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rPr lang="en-US" sz="3000">
                <a:solidFill>
                  <a:srgbClr val="FFFFFF"/>
                </a:solidFill>
              </a:rPr>
              <a:t>AGENDA</a:t>
            </a:r>
            <a:endParaRPr/>
          </a:p>
        </p:txBody>
      </p:sp>
      <p:sp>
        <p:nvSpPr>
          <p:cNvPr id="113" name="Google Shape;113;p16"/>
          <p:cNvSpPr/>
          <p:nvPr/>
        </p:nvSpPr>
        <p:spPr>
          <a:xfrm>
            <a:off x="5618743" y="797433"/>
            <a:ext cx="5934456" cy="5263134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4" name="Google Shape;114;p16"/>
          <p:cNvSpPr/>
          <p:nvPr/>
        </p:nvSpPr>
        <p:spPr>
          <a:xfrm>
            <a:off x="5783335" y="960120"/>
            <a:ext cx="5605272" cy="49377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1"/>
          </p:nvPr>
        </p:nvSpPr>
        <p:spPr>
          <a:xfrm>
            <a:off x="5903843" y="2663687"/>
            <a:ext cx="5484764" cy="3571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475"/>
              <a:buNone/>
            </a:pPr>
            <a:endParaRPr sz="1475" b="1">
              <a:solidFill>
                <a:srgbClr val="404040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475"/>
              <a:buNone/>
            </a:pPr>
            <a:endParaRPr sz="1475" b="1">
              <a:solidFill>
                <a:srgbClr val="404040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475"/>
              <a:buNone/>
            </a:pPr>
            <a:endParaRPr sz="1475" b="1">
              <a:solidFill>
                <a:srgbClr val="404040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475"/>
              <a:buNone/>
            </a:pPr>
            <a:endParaRPr sz="1475" b="1">
              <a:solidFill>
                <a:srgbClr val="404040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rPr lang="en-US" sz="2000" b="1">
                <a:solidFill>
                  <a:srgbClr val="404040"/>
                </a:solidFill>
              </a:rPr>
              <a:t>Data Preprocessing</a:t>
            </a:r>
            <a:endParaRPr/>
          </a:p>
          <a:p>
            <a:pPr marL="22860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solidFill>
                  <a:srgbClr val="404040"/>
                </a:solidFill>
              </a:rPr>
              <a:t>Used Bigquery to selected the key variables(e.g. zip codes, ID, Duration) by join the two table.</a:t>
            </a:r>
            <a:endParaRPr/>
          </a:p>
          <a:p>
            <a:pPr marL="22860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solidFill>
                  <a:srgbClr val="404040"/>
                </a:solidFill>
              </a:rPr>
              <a:t>Filtered out the zip codes within the DC areas, and kept the data only after 2017.</a:t>
            </a:r>
            <a:endParaRPr/>
          </a:p>
          <a:p>
            <a:pPr marL="22860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solidFill>
                  <a:srgbClr val="404040"/>
                </a:solidFill>
              </a:rPr>
              <a:t>Removed any abnormal values and numeric outliers by python (e.g. keep every input value within 3 standard deviation from mean)</a:t>
            </a:r>
            <a:endParaRPr/>
          </a:p>
          <a:p>
            <a:pPr marL="228600" lvl="0" indent="-101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sz="2000">
              <a:solidFill>
                <a:srgbClr val="404040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rPr lang="en-US" sz="2000" b="1">
                <a:solidFill>
                  <a:srgbClr val="404040"/>
                </a:solidFill>
              </a:rPr>
              <a:t>Data Visualization</a:t>
            </a:r>
            <a:endParaRPr/>
          </a:p>
          <a:p>
            <a:pPr marL="22860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solidFill>
                  <a:srgbClr val="404040"/>
                </a:solidFill>
              </a:rPr>
              <a:t>Plotted the geography distribution of both taxis and bikes in Tableau determine the characteristics of region where either one dominates.</a:t>
            </a:r>
            <a:endParaRPr/>
          </a:p>
          <a:p>
            <a:pPr marL="22860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solidFill>
                  <a:srgbClr val="404040"/>
                </a:solidFill>
              </a:rPr>
              <a:t>Find the relationships between average time spends, average distances and average money in each areas divided by zip code and generalizes interesting thoughts.</a:t>
            </a:r>
            <a:endParaRPr/>
          </a:p>
          <a:p>
            <a:pPr marL="228600" lvl="0" indent="-13335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</a:pPr>
            <a:endParaRPr sz="1500">
              <a:solidFill>
                <a:srgbClr val="404040"/>
              </a:solidFill>
            </a:endParaRPr>
          </a:p>
          <a:p>
            <a:pPr marL="228600" lvl="0" indent="-13335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</a:pPr>
            <a:endParaRPr sz="1500">
              <a:solidFill>
                <a:srgbClr val="404040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</a:pPr>
            <a:endParaRPr sz="1500" b="1">
              <a:solidFill>
                <a:srgbClr val="404040"/>
              </a:solidFill>
            </a:endParaRPr>
          </a:p>
          <a:p>
            <a:pPr marL="228600" lvl="0" indent="-200025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450"/>
              <a:buNone/>
            </a:pPr>
            <a:endParaRPr sz="450">
              <a:solidFill>
                <a:srgbClr val="404040"/>
              </a:solidFill>
            </a:endParaRPr>
          </a:p>
          <a:p>
            <a:pPr marL="228600" lvl="0" indent="-200025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450"/>
              <a:buNone/>
            </a:pPr>
            <a:endParaRPr sz="450">
              <a:solidFill>
                <a:srgbClr val="404040"/>
              </a:solidFill>
            </a:endParaRPr>
          </a:p>
          <a:p>
            <a:pPr marL="228600" lvl="0" indent="-200025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450"/>
              <a:buNone/>
            </a:pPr>
            <a:endParaRPr sz="450">
              <a:solidFill>
                <a:srgbClr val="404040"/>
              </a:solidFill>
            </a:endParaRPr>
          </a:p>
          <a:p>
            <a:pPr marL="228600" lvl="0" indent="-200025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450"/>
              <a:buNone/>
            </a:pPr>
            <a:endParaRPr sz="450">
              <a:solidFill>
                <a:srgbClr val="404040"/>
              </a:solidFill>
            </a:endParaRPr>
          </a:p>
          <a:p>
            <a:pPr marL="228600" lvl="0" indent="-200025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450"/>
              <a:buNone/>
            </a:pPr>
            <a:endParaRPr sz="450">
              <a:solidFill>
                <a:srgbClr val="404040"/>
              </a:solidFill>
            </a:endParaRPr>
          </a:p>
          <a:p>
            <a:pPr marL="228600" lvl="0" indent="-200025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450"/>
              <a:buNone/>
            </a:pPr>
            <a:endParaRPr sz="450">
              <a:solidFill>
                <a:srgbClr val="404040"/>
              </a:solidFill>
            </a:endParaRPr>
          </a:p>
          <a:p>
            <a:pPr marL="228600" lvl="0" indent="-200025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450"/>
              <a:buNone/>
            </a:pPr>
            <a:endParaRPr sz="450">
              <a:solidFill>
                <a:srgbClr val="404040"/>
              </a:solidFill>
            </a:endParaRPr>
          </a:p>
          <a:p>
            <a:pPr marL="228600" lvl="0" indent="-200025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450"/>
              <a:buNone/>
            </a:pPr>
            <a:endParaRPr sz="450">
              <a:solidFill>
                <a:srgbClr val="404040"/>
              </a:solidFill>
            </a:endParaRPr>
          </a:p>
          <a:p>
            <a:pPr marL="228600" lvl="0" indent="-200025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450"/>
              <a:buNone/>
            </a:pPr>
            <a:endParaRPr sz="450">
              <a:solidFill>
                <a:srgbClr val="404040"/>
              </a:solidFill>
            </a:endParaRPr>
          </a:p>
          <a:p>
            <a:pPr marL="228600" lvl="0" indent="-200025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450"/>
              <a:buNone/>
            </a:pPr>
            <a:endParaRPr sz="450">
              <a:solidFill>
                <a:srgbClr val="404040"/>
              </a:solidFill>
            </a:endParaRPr>
          </a:p>
          <a:p>
            <a:pPr marL="228600" lvl="0" indent="-200025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450"/>
              <a:buNone/>
            </a:pPr>
            <a:endParaRPr sz="450">
              <a:solidFill>
                <a:srgbClr val="404040"/>
              </a:solidFill>
            </a:endParaRPr>
          </a:p>
          <a:p>
            <a:pPr marL="22860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450"/>
              <a:buChar char="•"/>
            </a:pPr>
            <a:r>
              <a:rPr lang="en-US" sz="450">
                <a:solidFill>
                  <a:srgbClr val="404040"/>
                </a:solidFill>
              </a:rPr>
              <a:t>Bike share</a:t>
            </a: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432863F-C591-476B-857A-D7FA5815D3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196"/>
    </mc:Choice>
    <mc:Fallback>
      <p:transition spd="slow" advTm="72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2" name="Google Shape;122;p17"/>
          <p:cNvSpPr/>
          <p:nvPr/>
        </p:nvSpPr>
        <p:spPr>
          <a:xfrm>
            <a:off x="1249680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3" name="Google Shape;123;p17"/>
          <p:cNvSpPr/>
          <p:nvPr/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2090459" y="6424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NAVIGATION</a:t>
            </a:r>
            <a:endParaRPr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126" name="Google Shape;126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7452" y="0"/>
            <a:ext cx="12004547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FCA7FF7-9F9E-4790-AAD4-D1903C3897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407"/>
    </mc:Choice>
    <mc:Fallback>
      <p:transition spd="slow" advTm="354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/>
          <p:nvPr/>
        </p:nvSpPr>
        <p:spPr>
          <a:xfrm>
            <a:off x="977894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3" name="Google Shape;133;p18"/>
          <p:cNvSpPr>
            <a:spLocks noGrp="1"/>
          </p:cNvSpPr>
          <p:nvPr>
            <p:ph type="title"/>
          </p:nvPr>
        </p:nvSpPr>
        <p:spPr>
          <a:xfrm>
            <a:off x="1121344" y="1586484"/>
            <a:ext cx="3685032" cy="368503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Gill Sans"/>
              <a:buNone/>
            </a:pPr>
            <a:r>
              <a:rPr lang="en-US" sz="2300">
                <a:solidFill>
                  <a:srgbClr val="FFFFFF"/>
                </a:solidFill>
              </a:rPr>
              <a:t>REGULATORY COMPLIANCE AND TRAINING</a:t>
            </a:r>
            <a:endParaRPr/>
          </a:p>
        </p:txBody>
      </p:sp>
      <p:sp>
        <p:nvSpPr>
          <p:cNvPr id="134" name="Google Shape;134;p18"/>
          <p:cNvSpPr/>
          <p:nvPr/>
        </p:nvSpPr>
        <p:spPr>
          <a:xfrm>
            <a:off x="5618743" y="797433"/>
            <a:ext cx="5934456" cy="5263134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5" name="Google Shape;135;p18"/>
          <p:cNvSpPr/>
          <p:nvPr/>
        </p:nvSpPr>
        <p:spPr>
          <a:xfrm>
            <a:off x="5783335" y="960120"/>
            <a:ext cx="5605272" cy="49377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6" name="Google Shape;136;p18"/>
          <p:cNvSpPr txBox="1">
            <a:spLocks noGrp="1"/>
          </p:cNvSpPr>
          <p:nvPr>
            <p:ph type="body" idx="1"/>
          </p:nvPr>
        </p:nvSpPr>
        <p:spPr>
          <a:xfrm>
            <a:off x="6259551" y="1444752"/>
            <a:ext cx="4652840" cy="3968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>
                <a:solidFill>
                  <a:srgbClr val="404040"/>
                </a:solidFill>
              </a:rPr>
              <a:t>Look in the slide notes below for topics to consider talking about</a:t>
            </a:r>
            <a:endParaRPr/>
          </a:p>
        </p:txBody>
      </p:sp>
      <p:pic>
        <p:nvPicPr>
          <p:cNvPr id="137" name="Google Shape;137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42371" y="0"/>
            <a:ext cx="11949629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9B7402D-5BDC-4FA0-A168-7CFFB8E314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960"/>
    </mc:Choice>
    <mc:Fallback>
      <p:transition spd="slow" advTm="679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/>
          <p:nvPr/>
        </p:nvSpPr>
        <p:spPr>
          <a:xfrm>
            <a:off x="669919" y="810447"/>
            <a:ext cx="2615184" cy="2615184"/>
          </a:xfrm>
          <a:prstGeom prst="flowChartDocument">
            <a:avLst/>
          </a:prstGeom>
          <a:noFill/>
          <a:ln w="317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3" name="Google Shape;143;p19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" u="sng">
                <a:solidFill>
                  <a:schemeClr val="hlink"/>
                </a:solidFill>
                <a:latin typeface="Gill Sans"/>
                <a:ea typeface="Gill Sans"/>
                <a:cs typeface="Gill Sans"/>
                <a:sym typeface="Gill Sans"/>
                <a:hlinkClick r:id="rId5"/>
              </a:rPr>
              <a:t>Photo</a:t>
            </a:r>
            <a:r>
              <a:rPr lang="en-US" sz="5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 by Joschmi at German Wikipedia</a:t>
            </a:r>
            <a:br>
              <a:rPr lang="en-US" sz="5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</a:br>
            <a:r>
              <a:rPr lang="en-US" sz="5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(Original text: Kienzle Argo Taxi International) / Public domain</a:t>
            </a:r>
            <a:endParaRPr/>
          </a:p>
        </p:txBody>
      </p:sp>
      <p:sp>
        <p:nvSpPr>
          <p:cNvPr id="144" name="Google Shape;144;p19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145" name="Google Shape;145;p1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0"/>
            <a:ext cx="12107537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2924304-9041-4311-86F0-4BE8018927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148"/>
    </mc:Choice>
    <mc:Fallback>
      <p:transition spd="slow" advTm="831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/>
          <p:nvPr/>
        </p:nvSpPr>
        <p:spPr>
          <a:xfrm>
            <a:off x="977894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1" name="Google Shape;151;p20"/>
          <p:cNvSpPr>
            <a:spLocks noGrp="1"/>
          </p:cNvSpPr>
          <p:nvPr>
            <p:ph type="title"/>
          </p:nvPr>
        </p:nvSpPr>
        <p:spPr>
          <a:xfrm>
            <a:off x="1121344" y="1586484"/>
            <a:ext cx="3685032" cy="368503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Gill Sans"/>
              <a:buNone/>
            </a:pPr>
            <a:r>
              <a:rPr lang="en-US" sz="1900">
                <a:solidFill>
                  <a:srgbClr val="FFFFFF"/>
                </a:solidFill>
              </a:rPr>
              <a:t>OCCUPATIONAL HAZARDS</a:t>
            </a:r>
            <a:endParaRPr/>
          </a:p>
        </p:txBody>
      </p:sp>
      <p:sp>
        <p:nvSpPr>
          <p:cNvPr id="152" name="Google Shape;152;p20"/>
          <p:cNvSpPr/>
          <p:nvPr/>
        </p:nvSpPr>
        <p:spPr>
          <a:xfrm>
            <a:off x="5618743" y="797433"/>
            <a:ext cx="5934456" cy="5263134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3" name="Google Shape;153;p20"/>
          <p:cNvSpPr/>
          <p:nvPr/>
        </p:nvSpPr>
        <p:spPr>
          <a:xfrm>
            <a:off x="5783335" y="960120"/>
            <a:ext cx="5605272" cy="49377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1"/>
          </p:nvPr>
        </p:nvSpPr>
        <p:spPr>
          <a:xfrm>
            <a:off x="6259551" y="1444752"/>
            <a:ext cx="4652840" cy="3968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2860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rgbClr val="404040"/>
              </a:solidFill>
            </a:endParaRPr>
          </a:p>
        </p:txBody>
      </p:sp>
      <p:pic>
        <p:nvPicPr>
          <p:cNvPr id="155" name="Google Shape;155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5618741" cy="457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0" descr="A circuit board on a city street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618742" y="0"/>
            <a:ext cx="6573257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-1" y="4572000"/>
            <a:ext cx="5604639" cy="228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8D4A432-EAFA-4509-8ECB-B669D60870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112"/>
    </mc:Choice>
    <mc:Fallback>
      <p:transition spd="slow" advTm="591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1" descr="A close up of a map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36916" y="1"/>
            <a:ext cx="8429895" cy="35054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1" descr="A close up of a map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313288" y="3762103"/>
            <a:ext cx="9406963" cy="30958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7A1F82A-4254-4464-B1B3-F93D8FD036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584"/>
    </mc:Choice>
    <mc:Fallback>
      <p:transition spd="slow" advTm="1355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9" name="Google Shape;169;p22"/>
          <p:cNvSpPr/>
          <p:nvPr/>
        </p:nvSpPr>
        <p:spPr>
          <a:xfrm>
            <a:off x="1249680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0" name="Google Shape;170;p22"/>
          <p:cNvSpPr/>
          <p:nvPr/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1" name="Google Shape;171;p22"/>
          <p:cNvSpPr txBox="1"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SUGGESTIONS</a:t>
            </a:r>
            <a:endParaRPr/>
          </a:p>
        </p:txBody>
      </p:sp>
      <p:sp>
        <p:nvSpPr>
          <p:cNvPr id="172" name="Google Shape;172;p22"/>
          <p:cNvSpPr txBox="1">
            <a:spLocks noGrp="1"/>
          </p:cNvSpPr>
          <p:nvPr>
            <p:ph type="body" idx="1"/>
          </p:nvPr>
        </p:nvSpPr>
        <p:spPr>
          <a:xfrm>
            <a:off x="1706050" y="1898201"/>
            <a:ext cx="8779500" cy="32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Char char="•"/>
            </a:pPr>
            <a:r>
              <a:rPr lang="en-US" b="1" dirty="0">
                <a:solidFill>
                  <a:srgbClr val="404040"/>
                </a:solidFill>
              </a:rPr>
              <a:t>The Taxi Company should avoid the zip code areas which has higher bikers, such as the area 20024, focus on the areas where the bikes appear less.</a:t>
            </a: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Char char="•"/>
            </a:pPr>
            <a:endParaRPr b="1" dirty="0">
              <a:solidFill>
                <a:srgbClr val="40404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Char char="•"/>
            </a:pPr>
            <a:r>
              <a:rPr lang="en-US" b="1" dirty="0">
                <a:solidFill>
                  <a:srgbClr val="404040"/>
                </a:solidFill>
              </a:rPr>
              <a:t>Avoiding the areas which mileage in the unit time is blow 90 percentages of distribution. Because those areas high not driver favor or not cost-efficiency.</a:t>
            </a: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Char char="•"/>
            </a:pPr>
            <a:endParaRPr b="1" dirty="0">
              <a:solidFill>
                <a:srgbClr val="40404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Char char="•"/>
            </a:pPr>
            <a:r>
              <a:rPr lang="en-US" b="1" dirty="0">
                <a:solidFill>
                  <a:srgbClr val="404040"/>
                </a:solidFill>
              </a:rPr>
              <a:t>Pay attentions to the bike stations where the Universities and shopping center is nearby, Because people in those areas tend to use bike for round trips.</a:t>
            </a:r>
            <a:endParaRPr b="1" dirty="0">
              <a:solidFill>
                <a:srgbClr val="40404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04040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04040"/>
              </a:solidFill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C289F4C-2001-4415-8911-B15960B997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571"/>
    </mc:Choice>
    <mc:Fallback>
      <p:transition spd="slow" advTm="955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264</Words>
  <Application>Microsoft Office PowerPoint</Application>
  <PresentationFormat>Widescreen</PresentationFormat>
  <Paragraphs>48</Paragraphs>
  <Slides>8</Slides>
  <Notes>8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Gill Sans</vt:lpstr>
      <vt:lpstr>Calibri</vt:lpstr>
      <vt:lpstr>Parcel</vt:lpstr>
      <vt:lpstr>Parcel</vt:lpstr>
      <vt:lpstr>DC TAXI AND BIKESHARE DATA ANALYSIS</vt:lpstr>
      <vt:lpstr>AGENDA</vt:lpstr>
      <vt:lpstr>NAVIGATION</vt:lpstr>
      <vt:lpstr>REGULATORY COMPLIANCE AND TRAINING</vt:lpstr>
      <vt:lpstr>PowerPoint Presentation</vt:lpstr>
      <vt:lpstr>OCCUPATIONAL HAZARDS</vt:lpstr>
      <vt:lpstr>PowerPoint Presentation</vt:lpstr>
      <vt:lpstr>SUGGESTIONS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 TAXI AND BIKESHARE DATA ANALYSIS</dc:title>
  <cp:lastModifiedBy>YIFAN DANG</cp:lastModifiedBy>
  <cp:revision>3</cp:revision>
  <dcterms:modified xsi:type="dcterms:W3CDTF">2019-03-28T21:12:06Z</dcterms:modified>
</cp:coreProperties>
</file>